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handoutMasterIdLst>
    <p:handoutMasterId r:id="rId27"/>
  </p:handoutMasterIdLst>
  <p:sldIdLst>
    <p:sldId id="256" r:id="rId2"/>
    <p:sldId id="279" r:id="rId3"/>
    <p:sldId id="257" r:id="rId4"/>
    <p:sldId id="258" r:id="rId5"/>
    <p:sldId id="276" r:id="rId6"/>
    <p:sldId id="278" r:id="rId7"/>
    <p:sldId id="259" r:id="rId8"/>
    <p:sldId id="260" r:id="rId9"/>
    <p:sldId id="261" r:id="rId10"/>
    <p:sldId id="266" r:id="rId11"/>
    <p:sldId id="267" r:id="rId12"/>
    <p:sldId id="268" r:id="rId13"/>
    <p:sldId id="262" r:id="rId14"/>
    <p:sldId id="269" r:id="rId15"/>
    <p:sldId id="280" r:id="rId16"/>
    <p:sldId id="281" r:id="rId17"/>
    <p:sldId id="282" r:id="rId18"/>
    <p:sldId id="283" r:id="rId19"/>
    <p:sldId id="284" r:id="rId20"/>
    <p:sldId id="285" r:id="rId21"/>
    <p:sldId id="271" r:id="rId22"/>
    <p:sldId id="272" r:id="rId23"/>
    <p:sldId id="273" r:id="rId24"/>
    <p:sldId id="274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 autoAdjust="0"/>
    <p:restoredTop sz="94667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C7CBD31-622D-40E5-9F31-C58D2DF18D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3590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472D490-BC4B-4EAA-9655-2DDA0005457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30938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Times New Roman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Times New Roman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Times New Roman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Times New Roman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Times New Roman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4E39B1-DB9F-4256-AB7E-4E5104F35F45}" type="slidenum">
              <a:rPr lang="en-US"/>
              <a:pPr/>
              <a:t>1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EEC387-962A-4DBC-A95C-992EF91F7674}" type="slidenum">
              <a:rPr lang="en-US"/>
              <a:pPr/>
              <a:t>13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E91192-644B-4117-AE52-54548D00E720}" type="slidenum">
              <a:rPr lang="en-US"/>
              <a:pPr/>
              <a:t>14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AB1503-2905-4BEE-9BBF-918975DE45CC}" type="slidenum">
              <a:rPr lang="en-US"/>
              <a:pPr/>
              <a:t>21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D5735C-F4CB-4710-8587-9474672AF8A8}" type="slidenum">
              <a:rPr lang="en-US"/>
              <a:pPr/>
              <a:t>22</a:t>
            </a:fld>
            <a:endParaRPr lang="en-US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54FAB-46BB-4CB4-9901-B0A0BA5A60E3}" type="slidenum">
              <a:rPr lang="en-US"/>
              <a:pPr/>
              <a:t>23</a:t>
            </a:fld>
            <a:endParaRPr lang="en-US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EAD0B0-D93E-4BE2-AEEB-5D30157ACA23}" type="slidenum">
              <a:rPr lang="en-US"/>
              <a:pPr/>
              <a:t>24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D64826-8B47-44E0-93EA-CB4BA0671588}" type="slidenum">
              <a:rPr lang="en-US"/>
              <a:pPr/>
              <a:t>3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4D3984-4CAE-4D0E-AA5F-BA45F391B8F1}" type="slidenum">
              <a:rPr lang="en-US"/>
              <a:pPr/>
              <a:t>4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19142B-A0D9-421F-BEC1-1D5F653E7B76}" type="slidenum">
              <a:rPr lang="en-US"/>
              <a:pPr/>
              <a:t>7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3B030-479A-4FB8-9CA5-9DE65FEB6317}" type="slidenum">
              <a:rPr lang="en-US"/>
              <a:pPr/>
              <a:t>8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2C6033-4758-4ECE-9F41-DA538876AA11}" type="slidenum">
              <a:rPr lang="en-US"/>
              <a:pPr/>
              <a:t>9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463007-13CE-4EF6-B78E-2328C23B32AE}" type="slidenum">
              <a:rPr lang="en-US"/>
              <a:pPr/>
              <a:t>10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510431-52C2-4539-9C33-E3793CECB0AF}" type="slidenum">
              <a:rPr lang="en-US"/>
              <a:pPr/>
              <a:t>11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2142DA-83CA-4CAF-91A4-6E6E1D862644}" type="slidenum">
              <a:rPr lang="en-US"/>
              <a:pPr/>
              <a:t>12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9144000" cy="3365500"/>
            <a:chOff x="0" y="0"/>
            <a:chExt cx="5760" cy="2120"/>
          </a:xfrm>
        </p:grpSpPr>
        <p:pic>
          <p:nvPicPr>
            <p:cNvPr id="13315" name="Picture 3" descr="ARTBANNA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125"/>
            <a:stretch>
              <a:fillRect/>
            </a:stretch>
          </p:blipFill>
          <p:spPr bwMode="invGray">
            <a:xfrm>
              <a:off x="0" y="0"/>
              <a:ext cx="5760" cy="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6" name="Picture 4" descr="Arthsepa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2059"/>
              <a:ext cx="2832" cy="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3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90600" y="1905000"/>
            <a:ext cx="7772400" cy="1143000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86050" y="3492500"/>
            <a:ext cx="610235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3359150" y="63436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6019800" y="63436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5413" y="6361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08306CB-748F-434F-9FB5-F820556842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33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18545-7B60-4B3B-BD69-8E055EA046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616598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6088" y="722313"/>
            <a:ext cx="21590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7500" y="722313"/>
            <a:ext cx="6326188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6D97C-DD50-42B1-9F0B-37D079C2B6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662784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722313"/>
            <a:ext cx="863758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8613" y="1941513"/>
            <a:ext cx="4027487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500" y="1941513"/>
            <a:ext cx="4029075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33763" y="63436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08700" y="63436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361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C7DC156-172B-4BFE-956F-924C2C9B28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411772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722313"/>
            <a:ext cx="863758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8613" y="1941513"/>
            <a:ext cx="4027487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08500" y="1941513"/>
            <a:ext cx="4029075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33763" y="63436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08700" y="63436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361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FECE531-248B-46AA-BB6A-6DDCFE5B8A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669110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722313"/>
            <a:ext cx="863758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328613" y="1941513"/>
            <a:ext cx="4027487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08500" y="1941513"/>
            <a:ext cx="4029075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33763" y="63436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08700" y="63436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361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395F0B1-EDA1-445C-A0CA-AE260D4564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60397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722313"/>
            <a:ext cx="863758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8613" y="1941513"/>
            <a:ext cx="4027487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508500" y="1941513"/>
            <a:ext cx="4029075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33763" y="63436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08700" y="63436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361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CB96844-34F9-4FBC-912B-3055AE4A45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339336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CCBC7D-ADE1-4035-9656-3B99FBDAC6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4677933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D16D-B685-4E63-9966-722E7D768E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358483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8613" y="1941513"/>
            <a:ext cx="402748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500" y="1941513"/>
            <a:ext cx="40290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57ECA-3C61-4C0F-92A0-A0557E1B01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512726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EA0D9B-055C-4F26-ADF1-6E1B6CF19A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155204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A473C-1D90-49DC-8348-45DE879C81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893347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9B94D-8322-4A86-8F72-4F505D7A84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87938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E6E6D8-38F4-462E-A34D-0569AA654B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076264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162AD9-6C38-47F3-A2ED-0E53E64F7E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713972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-7938" y="1636713"/>
            <a:ext cx="9148763" cy="4618037"/>
            <a:chOff x="-5" y="1031"/>
            <a:chExt cx="5763" cy="2909"/>
          </a:xfrm>
        </p:grpSpPr>
        <p:pic>
          <p:nvPicPr>
            <p:cNvPr id="12291" name="Picture 3" descr="ARTHSEPA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778" y="3893"/>
              <a:ext cx="1980" cy="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2" name="Picture 4" descr="Arthsepa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" y="1031"/>
              <a:ext cx="2832" cy="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317500" y="722313"/>
            <a:ext cx="86375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8613" y="1941513"/>
            <a:ext cx="820896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33763" y="634365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229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108700" y="634365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229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46050" y="63611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fld id="{050E4EDC-C6FB-41C3-BAAF-4E3482E0352A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229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229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229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229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229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Times New Roman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Times New Roman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Times New Roman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Times New Roman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Times New Roman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Times New Roman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Times New Roman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CCFF33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The Elements of Drama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3492500"/>
            <a:ext cx="6883400" cy="1752600"/>
          </a:xfrm>
        </p:spPr>
        <p:txBody>
          <a:bodyPr/>
          <a:lstStyle/>
          <a:p>
            <a:pPr algn="ctr"/>
            <a:r>
              <a:rPr lang="en-US" i="1">
                <a:latin typeface="Liquidism part 2" pitchFamily="1" charset="0"/>
              </a:rPr>
              <a:t>Monsters are Due on Maple Street</a:t>
            </a:r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477838"/>
            <a:ext cx="8637588" cy="1006475"/>
          </a:xfrm>
        </p:spPr>
        <p:txBody>
          <a:bodyPr/>
          <a:lstStyle/>
          <a:p>
            <a:pPr algn="ctr"/>
            <a:r>
              <a:rPr lang="en-US" sz="3000"/>
              <a:t>ELEMENTS OF DRAMA: CAST OF CHARACTERS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A cast of characters is a list that describes who is in the play and often how they are related to each other. </a:t>
            </a:r>
          </a:p>
        </p:txBody>
      </p:sp>
      <p:pic>
        <p:nvPicPr>
          <p:cNvPr id="15368" name="Picture 8" descr="Aunt Jack Program Cast of Character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65725" y="1941513"/>
            <a:ext cx="2713038" cy="4114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904875"/>
            <a:ext cx="8637588" cy="579438"/>
          </a:xfrm>
        </p:spPr>
        <p:txBody>
          <a:bodyPr/>
          <a:lstStyle/>
          <a:p>
            <a:pPr algn="ctr"/>
            <a:r>
              <a:rPr lang="en-US" sz="3200"/>
              <a:t>ELEMENTS OF DRAMA: PLOT</a:t>
            </a: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Plot is the action of main events of a drama. </a:t>
            </a:r>
          </a:p>
          <a:p>
            <a:r>
              <a:rPr lang="en-US" sz="2800"/>
              <a:t>Plot follows the plot diagram like in a novel or short story:</a:t>
            </a:r>
          </a:p>
          <a:p>
            <a:pPr lvl="1"/>
            <a:r>
              <a:rPr lang="en-US" sz="2400"/>
              <a:t>exposition, rising action, climax, falling action, resolution</a:t>
            </a:r>
          </a:p>
        </p:txBody>
      </p:sp>
      <p:pic>
        <p:nvPicPr>
          <p:cNvPr id="16392" name="Picture 8" descr="graph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8613" y="2978150"/>
            <a:ext cx="4027487" cy="203993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904875"/>
            <a:ext cx="8637588" cy="579438"/>
          </a:xfrm>
        </p:spPr>
        <p:txBody>
          <a:bodyPr/>
          <a:lstStyle/>
          <a:p>
            <a:pPr algn="ctr"/>
            <a:r>
              <a:rPr lang="en-US" sz="3200"/>
              <a:t>ELEMENTS OF DRAMA: SETTING</a:t>
            </a: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Setting is where and when the play takes place.  </a:t>
            </a:r>
          </a:p>
          <a:p>
            <a:pPr lvl="1"/>
            <a:r>
              <a:rPr lang="en-US" sz="2400"/>
              <a:t>In a play, the setting is usually described in a note or stage direction at the opening of the play and each scene. </a:t>
            </a:r>
          </a:p>
        </p:txBody>
      </p:sp>
      <p:pic>
        <p:nvPicPr>
          <p:cNvPr id="17416" name="Picture 8" descr="2269713419_664ef2cfc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08500" y="2779713"/>
            <a:ext cx="4029075" cy="24384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417513"/>
            <a:ext cx="8637588" cy="1066800"/>
          </a:xfrm>
        </p:spPr>
        <p:txBody>
          <a:bodyPr/>
          <a:lstStyle/>
          <a:p>
            <a:pPr algn="ctr"/>
            <a:r>
              <a:rPr lang="en-US" sz="3200"/>
              <a:t>ELEMENTS OF DRAMA: STAGE DIRECTIONS</a:t>
            </a:r>
            <a:r>
              <a:rPr lang="en-US"/>
              <a:t> 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13263" y="1941513"/>
            <a:ext cx="4024312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Stage directions describe details of the setting and sound effects as well as directing characters how to speak their lines, move, act, and look. 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Found in brackets [   ]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Describe scenery and how characters speak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C, Center Stage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L, Stage Left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R, Stage Right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U, Upstage or Rear 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D, Downstage or Front</a:t>
            </a:r>
          </a:p>
          <a:p>
            <a:pPr>
              <a:lnSpc>
                <a:spcPct val="90000"/>
              </a:lnSpc>
            </a:pPr>
            <a:endParaRPr lang="en-US" sz="2400"/>
          </a:p>
        </p:txBody>
      </p:sp>
      <p:pic>
        <p:nvPicPr>
          <p:cNvPr id="8197" name="Picture 5" descr="bd04912_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00075" y="1941513"/>
            <a:ext cx="3479800" cy="4114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904875"/>
            <a:ext cx="8637588" cy="579438"/>
          </a:xfrm>
        </p:spPr>
        <p:txBody>
          <a:bodyPr/>
          <a:lstStyle/>
          <a:p>
            <a:pPr algn="ctr"/>
            <a:r>
              <a:rPr lang="en-US" sz="3200"/>
              <a:t>ELEMENTS OF DRAMA: THEME</a:t>
            </a:r>
            <a:endParaRPr lang="en-US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Theme is a statement about life around which the playwright builds the play. </a:t>
            </a:r>
          </a:p>
          <a:p>
            <a:r>
              <a:rPr lang="en-US" sz="2800"/>
              <a:t>A play</a:t>
            </a:r>
            <a:r>
              <a:rPr lang="en-US" sz="2800">
                <a:latin typeface="Times New Roman"/>
              </a:rPr>
              <a:t>’</a:t>
            </a:r>
            <a:r>
              <a:rPr lang="en-US" sz="2800"/>
              <a:t>s theme is its central idea or message.   </a:t>
            </a:r>
          </a:p>
        </p:txBody>
      </p:sp>
      <p:pic>
        <p:nvPicPr>
          <p:cNvPr id="18440" name="Picture 8" descr="6a00e54faaf86b8833014e5f3f9f99970c-320wi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889500" y="1941513"/>
            <a:ext cx="3267075" cy="4114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READING DRAMA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Before, During, and After Reading Strategies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DRAMA: BEFORE READING 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Abadi MT Condensed Light" pitchFamily="1" charset="0"/>
              </a:rPr>
              <a:t>SET A PURPOSE FOR READING BY ASKING YOURSELF THE FOLLOWING:</a:t>
            </a:r>
          </a:p>
          <a:p>
            <a:pPr lvl="1"/>
            <a:r>
              <a:rPr lang="en-US">
                <a:latin typeface="Abadi MT Condensed Light" pitchFamily="1" charset="0"/>
              </a:rPr>
              <a:t>What are the main characters like, and what is the relationship among them?</a:t>
            </a:r>
          </a:p>
          <a:p>
            <a:pPr lvl="1"/>
            <a:r>
              <a:rPr lang="en-US">
                <a:latin typeface="Abadi MT Condensed Light" pitchFamily="1" charset="0"/>
              </a:rPr>
              <a:t>What is the central conflict, and how is it resolved?</a:t>
            </a:r>
          </a:p>
          <a:p>
            <a:pPr lvl="1"/>
            <a:r>
              <a:rPr lang="en-US">
                <a:latin typeface="Abadi MT Condensed Light" pitchFamily="1" charset="0"/>
              </a:rPr>
              <a:t>What is the theme of the play?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DRAMA: BEFORE READING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b="1">
                <a:latin typeface="Abadi MT Condensed Light" pitchFamily="1" charset="0"/>
              </a:rPr>
              <a:t>PREVIEW THE PLAY BY USING THE FOLLOWING CHECKLIST: 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ü"/>
            </a:pPr>
            <a:r>
              <a:rPr lang="en-US">
                <a:latin typeface="Abadi MT Condensed Light" pitchFamily="1" charset="0"/>
              </a:rPr>
              <a:t>the title page, including the title and playwright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ü"/>
            </a:pPr>
            <a:r>
              <a:rPr lang="en-US">
                <a:latin typeface="Abadi MT Condensed Light" pitchFamily="1" charset="0"/>
              </a:rPr>
              <a:t>the cast of characters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ü"/>
            </a:pPr>
            <a:r>
              <a:rPr lang="en-US">
                <a:latin typeface="Abadi MT Condensed Light" pitchFamily="1" charset="0"/>
              </a:rPr>
              <a:t>the general setting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ü"/>
            </a:pPr>
            <a:r>
              <a:rPr lang="en-US">
                <a:latin typeface="Abadi MT Condensed Light" pitchFamily="1" charset="0"/>
              </a:rPr>
              <a:t>the number of pages, acts, and scenes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ü"/>
            </a:pPr>
            <a:r>
              <a:rPr lang="en-US">
                <a:latin typeface="Abadi MT Condensed Light" pitchFamily="1" charset="0"/>
              </a:rPr>
              <a:t>any background information, photos, or illustrations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DRAMA: BEFORE READING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Abadi MT Condensed Light" pitchFamily="1" charset="0"/>
              </a:rPr>
              <a:t>PLAN A STRATEGY TO HELP YOU ORGANIZE THE PLOT OF THE PLAY AS YOU READ.</a:t>
            </a:r>
          </a:p>
          <a:p>
            <a:pPr lvl="2"/>
            <a:r>
              <a:rPr lang="en-US" sz="3200">
                <a:latin typeface="Abadi MT Condensed Light" pitchFamily="1" charset="0"/>
              </a:rPr>
              <a:t>For </a:t>
            </a:r>
            <a:r>
              <a:rPr lang="en-US" sz="3200" i="1">
                <a:latin typeface="Abadi MT Condensed Light" pitchFamily="1" charset="0"/>
              </a:rPr>
              <a:t>The Monsters Are Due on Maple Street</a:t>
            </a:r>
            <a:r>
              <a:rPr lang="en-US" sz="3200">
                <a:latin typeface="Abadi MT Condensed Light" pitchFamily="1" charset="0"/>
              </a:rPr>
              <a:t>, you will be using reading check questions and a plot diagram to help organize the events as they unfold.</a:t>
            </a:r>
            <a:r>
              <a:rPr lang="en-US">
                <a:latin typeface="Abadi MT Condensed Light" pitchFamily="1" charset="0"/>
              </a:rPr>
              <a:t>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DRAMA: DURING READING 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R</a:t>
            </a:r>
            <a:r>
              <a:rPr lang="en-US">
                <a:latin typeface="Abadi MT Condensed Light" pitchFamily="1" charset="0"/>
              </a:rPr>
              <a:t>EAD WITH A PURPOSE BY ASKING THE FOLLOWING BEFORE READING QUESTIONS AGAIN: </a:t>
            </a:r>
          </a:p>
          <a:p>
            <a:pPr lvl="1"/>
            <a:r>
              <a:rPr lang="en-US">
                <a:latin typeface="Abadi MT Condensed Light" pitchFamily="1" charset="0"/>
              </a:rPr>
              <a:t>What are the main characters like, and what is the relationship among them? </a:t>
            </a:r>
          </a:p>
          <a:p>
            <a:pPr lvl="1"/>
            <a:r>
              <a:rPr lang="en-US">
                <a:latin typeface="Abadi MT Condensed Light" pitchFamily="1" charset="0"/>
              </a:rPr>
              <a:t>What is the central conflict, and how is it resolved?</a:t>
            </a:r>
          </a:p>
          <a:p>
            <a:pPr lvl="1"/>
            <a:r>
              <a:rPr lang="en-US">
                <a:latin typeface="Abadi MT Condensed Light" pitchFamily="1" charset="0"/>
              </a:rPr>
              <a:t>What is the theme of the play?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Reading a play, or drama,  is very different from reading a short story or novel. </a:t>
            </a:r>
          </a:p>
          <a:p>
            <a:pPr lvl="1">
              <a:lnSpc>
                <a:spcPct val="90000"/>
              </a:lnSpc>
            </a:pPr>
            <a:r>
              <a:rPr lang="en-US"/>
              <a:t>In a play, there are no long descriptions of setting or characters. </a:t>
            </a:r>
          </a:p>
          <a:p>
            <a:pPr lvl="1">
              <a:lnSpc>
                <a:spcPct val="90000"/>
              </a:lnSpc>
            </a:pPr>
            <a:r>
              <a:rPr lang="en-US"/>
              <a:t>Instead, the entire action of the play is told through dialogue and stage directions. </a:t>
            </a:r>
          </a:p>
          <a:p>
            <a:pPr>
              <a:lnSpc>
                <a:spcPct val="90000"/>
              </a:lnSpc>
            </a:pPr>
            <a:r>
              <a:rPr lang="en-US"/>
              <a:t>Like a short story or novel, however, a drama does contain the basic elements of fiction and plot.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DRAMA: AFTER READING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Abadi MT Condensed Light" pitchFamily="1" charset="0"/>
              </a:rPr>
              <a:t>PAUSE AND REFLECT OF HOW WELL YOU UNDERSTOOD THE PLAY BY ASKING YOURSELF:</a:t>
            </a:r>
          </a:p>
          <a:p>
            <a:pPr lvl="1"/>
            <a:r>
              <a:rPr lang="en-US">
                <a:latin typeface="Abadi MT Condensed Light" pitchFamily="1" charset="0"/>
              </a:rPr>
              <a:t>Can I describe the main characters?</a:t>
            </a:r>
          </a:p>
          <a:p>
            <a:pPr lvl="1"/>
            <a:r>
              <a:rPr lang="en-US">
                <a:latin typeface="Abadi MT Condensed Light" pitchFamily="1" charset="0"/>
              </a:rPr>
              <a:t>Can I explain the central conflict in the play and summarize the plot?</a:t>
            </a:r>
          </a:p>
          <a:p>
            <a:pPr lvl="1"/>
            <a:r>
              <a:rPr lang="en-US">
                <a:latin typeface="Abadi MT Condensed Light" pitchFamily="1" charset="0"/>
              </a:rPr>
              <a:t>What is the main message, or theme, of the play?</a:t>
            </a:r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04800" y="1905000"/>
            <a:ext cx="8458200" cy="1143000"/>
          </a:xfrm>
        </p:spPr>
        <p:txBody>
          <a:bodyPr/>
          <a:lstStyle/>
          <a:p>
            <a:pPr algn="ctr"/>
            <a:r>
              <a:rPr lang="en-US" sz="4800">
                <a:latin typeface="Liquidism part 2" pitchFamily="1" charset="0"/>
              </a:rPr>
              <a:t>Monsters Are Due on Maple Street by Rod Sterling</a:t>
            </a:r>
            <a:endParaRPr lang="en-US"/>
          </a:p>
        </p:txBody>
      </p:sp>
      <p:pic>
        <p:nvPicPr>
          <p:cNvPr id="43015" name="Picture 7" descr="97808027971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657600"/>
            <a:ext cx="2024063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842963"/>
            <a:ext cx="8637588" cy="641350"/>
          </a:xfrm>
        </p:spPr>
        <p:txBody>
          <a:bodyPr/>
          <a:lstStyle/>
          <a:p>
            <a:pPr algn="ctr"/>
            <a:r>
              <a:rPr lang="en-US" sz="3600">
                <a:solidFill>
                  <a:schemeClr val="tx1"/>
                </a:solidFill>
                <a:latin typeface="Liquidism part 2" pitchFamily="1" charset="0"/>
              </a:rPr>
              <a:t>Monsters Are Due on Maple Street</a:t>
            </a:r>
            <a:endParaRPr lang="en-US">
              <a:solidFill>
                <a:schemeClr val="tx1"/>
              </a:solidFill>
              <a:latin typeface="Liquidism part 2" pitchFamily="1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spcBef>
                <a:spcPts val="500"/>
              </a:spcBef>
              <a:spcAft>
                <a:spcPts val="500"/>
              </a:spcAft>
              <a:buFont typeface="Wingdings" pitchFamily="2" charset="2"/>
              <a:buNone/>
            </a:pPr>
            <a:r>
              <a:rPr lang="en-US" sz="7700" i="1">
                <a:latin typeface="Abadi MT Condensed Light" pitchFamily="1" charset="0"/>
              </a:rPr>
              <a:t>"The only thing we have to fear is fear itself.</a:t>
            </a:r>
            <a:r>
              <a:rPr lang="en-US" sz="7700" i="1">
                <a:latin typeface="Times New Roman"/>
              </a:rPr>
              <a:t>”</a:t>
            </a:r>
            <a:endParaRPr lang="en-US" sz="7700" i="1">
              <a:latin typeface="Abadi MT Condensed Light" pitchFamily="1" charset="0"/>
            </a:endParaRPr>
          </a:p>
          <a:p>
            <a:pPr algn="ctr">
              <a:spcBef>
                <a:spcPts val="500"/>
              </a:spcBef>
              <a:spcAft>
                <a:spcPts val="500"/>
              </a:spcAft>
              <a:buFont typeface="Wingdings" pitchFamily="2" charset="2"/>
              <a:buNone/>
            </a:pPr>
            <a:r>
              <a:rPr lang="en-US" sz="2800">
                <a:latin typeface="Abadi MT Condensed Light" pitchFamily="1" charset="0"/>
              </a:rPr>
              <a:t>~President Franklin D. Roosevelt</a:t>
            </a:r>
          </a:p>
          <a:p>
            <a:pPr algn="ctr">
              <a:buFont typeface="Wingdings" pitchFamily="2" charset="2"/>
              <a:buNone/>
            </a:pPr>
            <a:endParaRPr 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842963"/>
            <a:ext cx="8637588" cy="641350"/>
          </a:xfrm>
        </p:spPr>
        <p:txBody>
          <a:bodyPr/>
          <a:lstStyle/>
          <a:p>
            <a:pPr algn="ctr"/>
            <a:r>
              <a:rPr lang="en-US" sz="3600">
                <a:solidFill>
                  <a:schemeClr val="tx1"/>
                </a:solidFill>
                <a:latin typeface="Liquidism part 2" pitchFamily="1" charset="0"/>
              </a:rPr>
              <a:t>Monsters Are Due on Maple Street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4400">
                <a:latin typeface="Abadi MT Condensed Light" pitchFamily="1" charset="0"/>
              </a:rPr>
              <a:t>How does fear affect the decisions you make?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4400">
                <a:latin typeface="Abadi MT Condensed Light" pitchFamily="1" charset="0"/>
              </a:rPr>
              <a:t>What fears might be called "universal"; shared by most almost all humans?</a:t>
            </a:r>
            <a:endParaRPr lang="en-US">
              <a:latin typeface="Abadi MT Condensed Light" pitchFamily="1" charset="0"/>
            </a:endParaRPr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842963"/>
            <a:ext cx="8637588" cy="641350"/>
          </a:xfrm>
        </p:spPr>
        <p:txBody>
          <a:bodyPr/>
          <a:lstStyle/>
          <a:p>
            <a:pPr algn="ctr"/>
            <a:r>
              <a:rPr lang="en-US" sz="3600">
                <a:solidFill>
                  <a:schemeClr val="tx1"/>
                </a:solidFill>
                <a:latin typeface="Liquidism part 2" pitchFamily="1" charset="0"/>
              </a:rPr>
              <a:t>Monsters Are Due on Maple Street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3600">
                <a:latin typeface="Abadi MT Condensed Light" pitchFamily="1" charset="0"/>
              </a:rPr>
              <a:t>Important Vocabulary To Know: </a:t>
            </a:r>
          </a:p>
          <a:p>
            <a:pPr lvl="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>
                <a:latin typeface="Abadi MT Condensed Light" pitchFamily="1" charset="0"/>
              </a:rPr>
              <a:t>FLUSTERED</a:t>
            </a:r>
          </a:p>
          <a:p>
            <a:pPr lvl="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>
                <a:latin typeface="Abadi MT Condensed Light" pitchFamily="1" charset="0"/>
              </a:rPr>
              <a:t>SLUGGISHLY</a:t>
            </a:r>
          </a:p>
          <a:p>
            <a:pPr lvl="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>
                <a:latin typeface="Abadi MT Condensed Light" pitchFamily="1" charset="0"/>
              </a:rPr>
              <a:t>ASSENT</a:t>
            </a:r>
          </a:p>
          <a:p>
            <a:pPr lvl="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>
                <a:latin typeface="Abadi MT Condensed Light" pitchFamily="1" charset="0"/>
              </a:rPr>
              <a:t>PERSISTENTLY</a:t>
            </a:r>
          </a:p>
          <a:p>
            <a:pPr lvl="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>
                <a:latin typeface="Abadi MT Condensed Light" pitchFamily="1" charset="0"/>
              </a:rPr>
              <a:t>DEFIANT</a:t>
            </a:r>
          </a:p>
          <a:p>
            <a:pPr lvl="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>
                <a:latin typeface="Abadi MT Condensed Light" pitchFamily="1" charset="0"/>
              </a:rPr>
              <a:t>METAMORPHOSIS</a:t>
            </a:r>
          </a:p>
          <a:p>
            <a:pPr lvl="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>
                <a:latin typeface="Abadi MT Condensed Light" pitchFamily="1" charset="0"/>
              </a:rPr>
              <a:t>SCAPEGOAT</a:t>
            </a:r>
            <a:endParaRPr lang="en-US" sz="700">
              <a:latin typeface="Abadi MT Condensed Light" pitchFamily="1" charset="0"/>
            </a:endParaRPr>
          </a:p>
          <a:p>
            <a:pPr>
              <a:lnSpc>
                <a:spcPct val="90000"/>
              </a:lnSpc>
            </a:pPr>
            <a:endParaRPr 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Drama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3600"/>
              <a:t>Comes from the Greek Word, </a:t>
            </a:r>
            <a:r>
              <a:rPr lang="en-US" sz="3600">
                <a:latin typeface="Times New Roman"/>
              </a:rPr>
              <a:t>“</a:t>
            </a:r>
            <a:r>
              <a:rPr lang="en-US" sz="3600"/>
              <a:t>Dran</a:t>
            </a:r>
            <a:r>
              <a:rPr lang="en-US" sz="3600">
                <a:latin typeface="Times New Roman"/>
              </a:rPr>
              <a:t>”</a:t>
            </a:r>
            <a:r>
              <a:rPr lang="en-US" sz="3600"/>
              <a:t> </a:t>
            </a:r>
          </a:p>
          <a:p>
            <a:pPr lvl="2"/>
            <a:r>
              <a:rPr lang="en-US" sz="2800"/>
              <a:t>It means </a:t>
            </a:r>
            <a:r>
              <a:rPr lang="en-US" sz="2800">
                <a:latin typeface="Times New Roman"/>
              </a:rPr>
              <a:t>“</a:t>
            </a:r>
            <a:r>
              <a:rPr lang="en-US" sz="2800"/>
              <a:t>to do</a:t>
            </a:r>
            <a:r>
              <a:rPr lang="en-US" sz="2800">
                <a:latin typeface="Times New Roman"/>
              </a:rPr>
              <a:t>”</a:t>
            </a:r>
            <a:r>
              <a:rPr lang="en-US" sz="2800"/>
              <a:t> or </a:t>
            </a:r>
            <a:r>
              <a:rPr lang="en-US" sz="2800">
                <a:latin typeface="Times New Roman"/>
              </a:rPr>
              <a:t>“</a:t>
            </a:r>
            <a:r>
              <a:rPr lang="en-US" sz="2800"/>
              <a:t>to act</a:t>
            </a:r>
            <a:r>
              <a:rPr lang="en-US" sz="2800">
                <a:latin typeface="Times New Roman"/>
              </a:rPr>
              <a:t>”</a:t>
            </a:r>
            <a:endParaRPr lang="en-US" sz="2800"/>
          </a:p>
          <a:p>
            <a:pPr lvl="2"/>
            <a:r>
              <a:rPr lang="en-US" sz="2800"/>
              <a:t>The doing/acting makes drama </a:t>
            </a:r>
          </a:p>
        </p:txBody>
      </p:sp>
      <p:pic>
        <p:nvPicPr>
          <p:cNvPr id="3080" name="Picture 8" descr="220px-Bacchusbycaravaggio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24400" y="1941513"/>
            <a:ext cx="3595688" cy="4114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Drama</a:t>
            </a:r>
            <a:r>
              <a:rPr lang="en-US">
                <a:latin typeface="Times New Roman"/>
              </a:rPr>
              <a:t>…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/>
              <a:t>A drama tells a story and includes such elements as character, setting, plot, and theme. </a:t>
            </a:r>
          </a:p>
          <a:p>
            <a:r>
              <a:rPr lang="en-US" sz="3600"/>
              <a:t>A drama is written to be performed in a theater OR to be performed on screen or film.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Drama</a:t>
            </a:r>
            <a:r>
              <a:rPr lang="en-US">
                <a:latin typeface="Times New Roman"/>
              </a:rPr>
              <a:t>…</a:t>
            </a:r>
            <a:endParaRPr lang="en-US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A SCRIPT is the written form of a play. 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Scripts are used in stage productions, for movies, and for television shows. </a:t>
            </a:r>
          </a:p>
          <a:p>
            <a:pPr>
              <a:lnSpc>
                <a:spcPct val="90000"/>
              </a:lnSpc>
            </a:pPr>
            <a:r>
              <a:rPr lang="en-US" sz="2800"/>
              <a:t>A PLAYWRIGHT is the author of a play.</a:t>
            </a:r>
          </a:p>
          <a:p>
            <a:pPr>
              <a:lnSpc>
                <a:spcPct val="90000"/>
              </a:lnSpc>
            </a:pPr>
            <a:r>
              <a:rPr lang="en-US" sz="2800"/>
              <a:t>A SCRIPTWRITER is the author of a television or movie script.  </a:t>
            </a:r>
          </a:p>
        </p:txBody>
      </p:sp>
      <p:pic>
        <p:nvPicPr>
          <p:cNvPr id="57350" name="Picture 6" descr="twilight_script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69938" y="1941513"/>
            <a:ext cx="3143250" cy="4114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THE ELEMENTS OF DRAMA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Important Terms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ELEMENTS OF DRAMA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13263" y="1941513"/>
            <a:ext cx="4024312" cy="4114800"/>
          </a:xfrm>
        </p:spPr>
        <p:txBody>
          <a:bodyPr/>
          <a:lstStyle/>
          <a:p>
            <a:r>
              <a:rPr lang="en-US" sz="2800"/>
              <a:t>Acts and Scenes</a:t>
            </a:r>
          </a:p>
          <a:p>
            <a:r>
              <a:rPr lang="en-US" sz="2800"/>
              <a:t>Cast of Characters</a:t>
            </a:r>
          </a:p>
          <a:p>
            <a:r>
              <a:rPr lang="en-US" sz="2800"/>
              <a:t>Dialogue</a:t>
            </a:r>
          </a:p>
          <a:p>
            <a:r>
              <a:rPr lang="en-US" sz="2800"/>
              <a:t>Monologue</a:t>
            </a:r>
          </a:p>
          <a:p>
            <a:r>
              <a:rPr lang="en-US" sz="2800"/>
              <a:t>Plot</a:t>
            </a:r>
          </a:p>
          <a:p>
            <a:r>
              <a:rPr lang="en-US" sz="2800"/>
              <a:t>Setting</a:t>
            </a:r>
          </a:p>
          <a:p>
            <a:r>
              <a:rPr lang="en-US" sz="2800"/>
              <a:t>Stage Directions</a:t>
            </a:r>
          </a:p>
          <a:p>
            <a:r>
              <a:rPr lang="en-US" sz="2800"/>
              <a:t>Theme</a:t>
            </a:r>
          </a:p>
        </p:txBody>
      </p:sp>
      <p:pic>
        <p:nvPicPr>
          <p:cNvPr id="5125" name="Picture 5" descr="en00378_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8613" y="2528888"/>
            <a:ext cx="4024312" cy="293846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935038"/>
            <a:ext cx="8637588" cy="549275"/>
          </a:xfrm>
        </p:spPr>
        <p:txBody>
          <a:bodyPr/>
          <a:lstStyle/>
          <a:p>
            <a:pPr algn="ctr"/>
            <a:r>
              <a:rPr lang="en-US" sz="3000"/>
              <a:t>ELEMENTS OF DRAMA: ACTS AND SCENES</a:t>
            </a: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8613" y="1941513"/>
            <a:ext cx="4024312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An ACT is a group of two or more scenes that form a major division of a play.</a:t>
            </a:r>
          </a:p>
          <a:p>
            <a:pPr>
              <a:lnSpc>
                <a:spcPct val="90000"/>
              </a:lnSpc>
            </a:pPr>
            <a:r>
              <a:rPr lang="en-US"/>
              <a:t>A SCENE is one part of the action, usually happening in a particular time and place.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/>
              <a:t> </a:t>
            </a:r>
          </a:p>
          <a:p>
            <a:pPr>
              <a:lnSpc>
                <a:spcPct val="90000"/>
              </a:lnSpc>
            </a:pPr>
            <a:endParaRPr lang="en-US" sz="2400"/>
          </a:p>
        </p:txBody>
      </p:sp>
      <p:pic>
        <p:nvPicPr>
          <p:cNvPr id="6149" name="Picture 5" descr="en00378_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13263" y="2528888"/>
            <a:ext cx="4024312" cy="293846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935038"/>
            <a:ext cx="8637588" cy="549275"/>
          </a:xfrm>
        </p:spPr>
        <p:txBody>
          <a:bodyPr/>
          <a:lstStyle/>
          <a:p>
            <a:pPr algn="ctr"/>
            <a:r>
              <a:rPr lang="en-US" sz="3000"/>
              <a:t>ELEMENTS OF DRAMA: DRAMATIC SPEECH</a:t>
            </a:r>
            <a:r>
              <a:rPr lang="en-US"/>
              <a:t> 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Dialogue- A conversation among characters in a play</a:t>
            </a:r>
          </a:p>
          <a:p>
            <a:r>
              <a:rPr lang="en-US" sz="2800"/>
              <a:t>Monologue-A long speech by one single character (private thoughts). Also, referred to as a soliloquy.  </a:t>
            </a:r>
          </a:p>
        </p:txBody>
      </p:sp>
      <p:pic>
        <p:nvPicPr>
          <p:cNvPr id="7177" name="Picture 9" descr="image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41938" y="1941513"/>
            <a:ext cx="2362200" cy="4114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tsy">
  <a:themeElements>
    <a:clrScheme name="Artsy 1">
      <a:dk1>
        <a:srgbClr val="000000"/>
      </a:dk1>
      <a:lt1>
        <a:srgbClr val="FFFFCC"/>
      </a:lt1>
      <a:dk2>
        <a:srgbClr val="4D4D4D"/>
      </a:dk2>
      <a:lt2>
        <a:srgbClr val="FFCC00"/>
      </a:lt2>
      <a:accent1>
        <a:srgbClr val="808000"/>
      </a:accent1>
      <a:accent2>
        <a:srgbClr val="CC9900"/>
      </a:accent2>
      <a:accent3>
        <a:srgbClr val="B2B2B2"/>
      </a:accent3>
      <a:accent4>
        <a:srgbClr val="DADAAE"/>
      </a:accent4>
      <a:accent5>
        <a:srgbClr val="C0C0AA"/>
      </a:accent5>
      <a:accent6>
        <a:srgbClr val="B98A00"/>
      </a:accent6>
      <a:hlink>
        <a:srgbClr val="CC6600"/>
      </a:hlink>
      <a:folHlink>
        <a:srgbClr val="969696"/>
      </a:folHlink>
    </a:clrScheme>
    <a:fontScheme name="Artsy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lnDef>
  </a:objectDefaults>
  <a:extraClrSchemeLst>
    <a:extraClrScheme>
      <a:clrScheme name="Artsy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8080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C0C0AA"/>
        </a:accent5>
        <a:accent6>
          <a:srgbClr val="B98A00"/>
        </a:accent6>
        <a:hlink>
          <a:srgbClr val="CC66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2">
        <a:dk1>
          <a:srgbClr val="660033"/>
        </a:dk1>
        <a:lt1>
          <a:srgbClr val="FFFFFF"/>
        </a:lt1>
        <a:dk2>
          <a:srgbClr val="B60009"/>
        </a:dk2>
        <a:lt2>
          <a:srgbClr val="B2B2B2"/>
        </a:lt2>
        <a:accent1>
          <a:srgbClr val="CCCC00"/>
        </a:accent1>
        <a:accent2>
          <a:srgbClr val="DE9ABC"/>
        </a:accent2>
        <a:accent3>
          <a:srgbClr val="FFFFFF"/>
        </a:accent3>
        <a:accent4>
          <a:srgbClr val="56002A"/>
        </a:accent4>
        <a:accent5>
          <a:srgbClr val="E2E2AA"/>
        </a:accent5>
        <a:accent6>
          <a:srgbClr val="C98BAA"/>
        </a:accent6>
        <a:hlink>
          <a:srgbClr val="FFAFA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sy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80808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sy 4">
        <a:dk1>
          <a:srgbClr val="2C2C42"/>
        </a:dk1>
        <a:lt1>
          <a:srgbClr val="FFFFCC"/>
        </a:lt1>
        <a:dk2>
          <a:srgbClr val="666699"/>
        </a:dk2>
        <a:lt2>
          <a:srgbClr val="FFCC00"/>
        </a:lt2>
        <a:accent1>
          <a:srgbClr val="FF9933"/>
        </a:accent1>
        <a:accent2>
          <a:srgbClr val="808000"/>
        </a:accent2>
        <a:accent3>
          <a:srgbClr val="B8B8CA"/>
        </a:accent3>
        <a:accent4>
          <a:srgbClr val="DADAAE"/>
        </a:accent4>
        <a:accent5>
          <a:srgbClr val="FFCAAD"/>
        </a:accent5>
        <a:accent6>
          <a:srgbClr val="737300"/>
        </a:accent6>
        <a:hlink>
          <a:srgbClr val="CC6600"/>
        </a:hlink>
        <a:folHlink>
          <a:srgbClr val="33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5">
        <a:dk1>
          <a:srgbClr val="50000F"/>
        </a:dk1>
        <a:lt1>
          <a:srgbClr val="FFCC00"/>
        </a:lt1>
        <a:dk2>
          <a:srgbClr val="800000"/>
        </a:dk2>
        <a:lt2>
          <a:srgbClr val="FFFFCC"/>
        </a:lt2>
        <a:accent1>
          <a:srgbClr val="808000"/>
        </a:accent1>
        <a:accent2>
          <a:srgbClr val="993366"/>
        </a:accent2>
        <a:accent3>
          <a:srgbClr val="C0AAAA"/>
        </a:accent3>
        <a:accent4>
          <a:srgbClr val="DAAE00"/>
        </a:accent4>
        <a:accent5>
          <a:srgbClr val="C0C0AA"/>
        </a:accent5>
        <a:accent6>
          <a:srgbClr val="8A2D5C"/>
        </a:accent6>
        <a:hlink>
          <a:srgbClr val="FF505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6">
        <a:dk1>
          <a:srgbClr val="333300"/>
        </a:dk1>
        <a:lt1>
          <a:srgbClr val="FFCC00"/>
        </a:lt1>
        <a:dk2>
          <a:srgbClr val="666633"/>
        </a:dk2>
        <a:lt2>
          <a:srgbClr val="FFFFCC"/>
        </a:lt2>
        <a:accent1>
          <a:srgbClr val="8F7401"/>
        </a:accent1>
        <a:accent2>
          <a:srgbClr val="CC6600"/>
        </a:accent2>
        <a:accent3>
          <a:srgbClr val="B8B8AD"/>
        </a:accent3>
        <a:accent4>
          <a:srgbClr val="DAAE00"/>
        </a:accent4>
        <a:accent5>
          <a:srgbClr val="C6BCAA"/>
        </a:accent5>
        <a:accent6>
          <a:srgbClr val="B95C00"/>
        </a:accent6>
        <a:hlink>
          <a:srgbClr val="666699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7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1263</TotalTime>
  <Words>855</Words>
  <Application>Microsoft Office PowerPoint</Application>
  <PresentationFormat>On-screen Show (4:3)</PresentationFormat>
  <Paragraphs>116</Paragraphs>
  <Slides>24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Artsy</vt:lpstr>
      <vt:lpstr>The Elements of Drama</vt:lpstr>
      <vt:lpstr>Introduction</vt:lpstr>
      <vt:lpstr>Drama</vt:lpstr>
      <vt:lpstr>Drama…</vt:lpstr>
      <vt:lpstr>Drama…</vt:lpstr>
      <vt:lpstr>THE ELEMENTS OF DRAMA</vt:lpstr>
      <vt:lpstr>ELEMENTS OF DRAMA</vt:lpstr>
      <vt:lpstr>ELEMENTS OF DRAMA: ACTS AND SCENES</vt:lpstr>
      <vt:lpstr>ELEMENTS OF DRAMA: DRAMATIC SPEECH </vt:lpstr>
      <vt:lpstr>ELEMENTS OF DRAMA: CAST OF CHARACTERS</vt:lpstr>
      <vt:lpstr>ELEMENTS OF DRAMA: PLOT</vt:lpstr>
      <vt:lpstr>ELEMENTS OF DRAMA: SETTING</vt:lpstr>
      <vt:lpstr>ELEMENTS OF DRAMA: STAGE DIRECTIONS </vt:lpstr>
      <vt:lpstr>ELEMENTS OF DRAMA: THEME</vt:lpstr>
      <vt:lpstr>READING DRAMA</vt:lpstr>
      <vt:lpstr>DRAMA: BEFORE READING </vt:lpstr>
      <vt:lpstr>DRAMA: BEFORE READING</vt:lpstr>
      <vt:lpstr>DRAMA: BEFORE READING</vt:lpstr>
      <vt:lpstr>DRAMA: DURING READING </vt:lpstr>
      <vt:lpstr>DRAMA: AFTER READING</vt:lpstr>
      <vt:lpstr>Monsters Are Due on Maple Street by Rod Sterling</vt:lpstr>
      <vt:lpstr>Monsters Are Due on Maple Street</vt:lpstr>
      <vt:lpstr>Monsters Are Due on Maple Street</vt:lpstr>
      <vt:lpstr>Monsters Are Due on Maple Street</vt:lpstr>
    </vt:vector>
  </TitlesOfParts>
  <Company>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Elements of Drama</dc:title>
  <dc:creator>JESSEGARCIA</dc:creator>
  <cp:lastModifiedBy>Owner</cp:lastModifiedBy>
  <cp:revision>16</cp:revision>
  <cp:lastPrinted>2010-10-18T12:50:08Z</cp:lastPrinted>
  <dcterms:created xsi:type="dcterms:W3CDTF">2006-10-17T00:15:39Z</dcterms:created>
  <dcterms:modified xsi:type="dcterms:W3CDTF">2015-02-06T18:37:46Z</dcterms:modified>
</cp:coreProperties>
</file>